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66FFFF"/>
    <a:srgbClr val="FF00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1F78-CD58-4328-95CA-4CCC6A4BD69A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73A6-C864-403D-A339-5FADC5FFD5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Ravie" pitchFamily="82" charset="0"/>
              </a:rPr>
              <a:t>Les arts Visuels</a:t>
            </a:r>
            <a:br>
              <a:rPr lang="fr-FR" dirty="0" smtClean="0">
                <a:latin typeface="Ravie" pitchFamily="82" charset="0"/>
              </a:rPr>
            </a:br>
            <a:r>
              <a:rPr lang="fr-FR" sz="1600" dirty="0" smtClean="0">
                <a:latin typeface="Ravie" pitchFamily="82" charset="0"/>
              </a:rPr>
              <a:t>Projet </a:t>
            </a:r>
            <a:r>
              <a:rPr lang="fr-FR" sz="1600" dirty="0" smtClean="0">
                <a:latin typeface="Ravie" pitchFamily="82" charset="0"/>
              </a:rPr>
              <a:t>2016-2017</a:t>
            </a:r>
            <a:endParaRPr lang="fr-FR" sz="1600" dirty="0">
              <a:latin typeface="Ravie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Projet 2016-2017</a:t>
            </a:r>
            <a:endParaRPr lang="fr-FR" dirty="0"/>
          </a:p>
        </p:txBody>
      </p:sp>
      <p:sp>
        <p:nvSpPr>
          <p:cNvPr id="1026" name="AutoShape 2" descr="Résultat de recherche d'images pour &quot;images pour arts plastiqu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14818"/>
            <a:ext cx="3714776" cy="2083112"/>
          </a:xfrm>
          <a:prstGeom prst="rect">
            <a:avLst/>
          </a:prstGeom>
          <a:noFill/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548640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Ravie" pitchFamily="82" charset="0"/>
              </a:rPr>
              <a:t>Période 1</a:t>
            </a:r>
            <a:endParaRPr lang="fr-FR" sz="3200" dirty="0">
              <a:latin typeface="Ravie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Bradley Hand ITC" pitchFamily="66" charset="0"/>
              </a:rPr>
              <a:t> Découverte des différents types d’arts, travail avec plusieurs outils, plusieurs matériaux …</a:t>
            </a:r>
          </a:p>
          <a:p>
            <a:pPr>
              <a:buNone/>
            </a:pPr>
            <a:endParaRPr lang="fr-FR" dirty="0" smtClean="0">
              <a:latin typeface="Bradley Hand ITC" pitchFamily="66" charset="0"/>
            </a:endParaRPr>
          </a:p>
          <a:p>
            <a:r>
              <a:rPr lang="fr-FR" dirty="0" smtClean="0">
                <a:latin typeface="Bradley Hand ITC" pitchFamily="66" charset="0"/>
              </a:rPr>
              <a:t>Décoration des poteaux du préau de primaire: chaque poteau représentera un continent : </a:t>
            </a:r>
          </a:p>
          <a:p>
            <a:pPr algn="ctr">
              <a:buNone/>
            </a:pPr>
            <a:r>
              <a:rPr lang="fr-FR" sz="1800" dirty="0" smtClean="0">
                <a:latin typeface="Bradley Hand ITC" pitchFamily="66" charset="0"/>
              </a:rPr>
              <a:t>art Africain / Art Aborigène / Art asiatique / Art Celte / art Maya…</a:t>
            </a:r>
            <a:endParaRPr lang="fr-FR" sz="1800" dirty="0">
              <a:latin typeface="Bradley Hand ITC" pitchFamily="66" charset="0"/>
            </a:endParaRPr>
          </a:p>
        </p:txBody>
      </p:sp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162800"/>
            <a:ext cx="1643074" cy="1495198"/>
          </a:xfrm>
          <a:prstGeom prst="rect">
            <a:avLst/>
          </a:prstGeom>
          <a:noFill/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028" y="5143512"/>
            <a:ext cx="1498772" cy="1502520"/>
          </a:xfrm>
          <a:prstGeom prst="rect">
            <a:avLst/>
          </a:prstGeom>
          <a:noFill/>
        </p:spPr>
      </p:pic>
      <p:pic>
        <p:nvPicPr>
          <p:cNvPr id="6152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16118" y="4942270"/>
            <a:ext cx="1526343" cy="1928827"/>
          </a:xfrm>
          <a:prstGeom prst="rect">
            <a:avLst/>
          </a:prstGeom>
          <a:noFill/>
        </p:spPr>
      </p:pic>
      <p:pic>
        <p:nvPicPr>
          <p:cNvPr id="6154" name="Picture 10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143512"/>
            <a:ext cx="1500198" cy="156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Période 2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6000" b="1" dirty="0" smtClean="0">
                <a:solidFill>
                  <a:srgbClr val="66FF33"/>
                </a:solidFill>
                <a:latin typeface="Curlz MT" pitchFamily="82" charset="0"/>
              </a:rPr>
              <a:t>L</a:t>
            </a:r>
            <a:r>
              <a:rPr lang="fr-FR" sz="6000" b="1" dirty="0" smtClean="0">
                <a:solidFill>
                  <a:srgbClr val="FFC000"/>
                </a:solidFill>
                <a:latin typeface="Curlz MT" pitchFamily="82" charset="0"/>
              </a:rPr>
              <a:t>a</a:t>
            </a:r>
            <a:r>
              <a:rPr lang="fr-FR" sz="6000" b="1" dirty="0" smtClean="0">
                <a:latin typeface="Curlz MT" pitchFamily="82" charset="0"/>
              </a:rPr>
              <a:t> </a:t>
            </a:r>
            <a:r>
              <a:rPr lang="fr-FR" sz="6000" b="1" dirty="0" smtClean="0">
                <a:solidFill>
                  <a:srgbClr val="FF0000"/>
                </a:solidFill>
                <a:latin typeface="Curlz MT" pitchFamily="82" charset="0"/>
              </a:rPr>
              <a:t>s</a:t>
            </a:r>
            <a:r>
              <a:rPr lang="fr-FR" sz="6000" b="1" dirty="0" smtClean="0">
                <a:solidFill>
                  <a:srgbClr val="7030A0"/>
                </a:solidFill>
                <a:latin typeface="Curlz MT" pitchFamily="82" charset="0"/>
              </a:rPr>
              <a:t>c</a:t>
            </a:r>
            <a:r>
              <a:rPr lang="fr-FR" sz="6000" b="1" dirty="0" smtClean="0">
                <a:solidFill>
                  <a:srgbClr val="0070C0"/>
                </a:solidFill>
                <a:latin typeface="Curlz MT" pitchFamily="82" charset="0"/>
              </a:rPr>
              <a:t>u</a:t>
            </a:r>
            <a:r>
              <a:rPr lang="fr-FR" sz="6000" b="1" dirty="0" smtClean="0">
                <a:solidFill>
                  <a:srgbClr val="00B050"/>
                </a:solidFill>
                <a:latin typeface="Curlz MT" pitchFamily="82" charset="0"/>
              </a:rPr>
              <a:t>l</a:t>
            </a:r>
            <a:r>
              <a:rPr lang="fr-FR" sz="6000" b="1" dirty="0" smtClean="0">
                <a:solidFill>
                  <a:srgbClr val="FFFF00"/>
                </a:solidFill>
                <a:latin typeface="Curlz MT" pitchFamily="82" charset="0"/>
              </a:rPr>
              <a:t>p</a:t>
            </a:r>
            <a:r>
              <a:rPr lang="fr-FR" sz="6000" b="1" dirty="0" smtClean="0">
                <a:solidFill>
                  <a:srgbClr val="FF00FF"/>
                </a:solidFill>
                <a:latin typeface="Curlz MT" pitchFamily="82" charset="0"/>
              </a:rPr>
              <a:t>t</a:t>
            </a:r>
            <a:r>
              <a:rPr lang="fr-FR" sz="6000" b="1" dirty="0" smtClean="0">
                <a:solidFill>
                  <a:schemeClr val="accent6">
                    <a:lumMod val="75000"/>
                  </a:schemeClr>
                </a:solidFill>
                <a:latin typeface="Curlz MT" pitchFamily="82" charset="0"/>
              </a:rPr>
              <a:t>u</a:t>
            </a:r>
            <a:r>
              <a:rPr lang="fr-FR" sz="6000" b="1" dirty="0" smtClean="0">
                <a:solidFill>
                  <a:srgbClr val="66FFFF"/>
                </a:solidFill>
                <a:latin typeface="Curlz MT" pitchFamily="82" charset="0"/>
              </a:rPr>
              <a:t>r</a:t>
            </a:r>
            <a:r>
              <a:rPr lang="fr-FR" sz="6000" b="1" dirty="0" smtClean="0">
                <a:solidFill>
                  <a:srgbClr val="9966FF"/>
                </a:solidFill>
                <a:latin typeface="Curlz MT" pitchFamily="82" charset="0"/>
              </a:rPr>
              <a:t>e</a:t>
            </a:r>
            <a:r>
              <a:rPr lang="fr-FR" sz="6000" b="1" dirty="0" smtClean="0">
                <a:latin typeface="Curlz MT" pitchFamily="82" charset="0"/>
              </a:rPr>
              <a:t> </a:t>
            </a:r>
          </a:p>
          <a:p>
            <a:pPr algn="ctr">
              <a:buNone/>
            </a:pPr>
            <a:r>
              <a:rPr lang="fr-FR" dirty="0" smtClean="0"/>
              <a:t> </a:t>
            </a:r>
            <a:r>
              <a:rPr lang="fr-FR" dirty="0" smtClean="0">
                <a:latin typeface="Curlz MT" pitchFamily="82" charset="0"/>
              </a:rPr>
              <a:t>les techniques, les artistes, les matières</a:t>
            </a:r>
            <a:endParaRPr lang="fr-FR" dirty="0">
              <a:latin typeface="Curlz MT" pitchFamily="82" charset="0"/>
            </a:endParaRPr>
          </a:p>
        </p:txBody>
      </p:sp>
      <p:pic>
        <p:nvPicPr>
          <p:cNvPr id="5123" name="Picture 3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143380"/>
            <a:ext cx="2552558" cy="1561935"/>
          </a:xfrm>
          <a:prstGeom prst="rect">
            <a:avLst/>
          </a:prstGeom>
          <a:noFill/>
        </p:spPr>
      </p:pic>
      <p:pic>
        <p:nvPicPr>
          <p:cNvPr id="5125" name="Picture 5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2458298" cy="1847849"/>
          </a:xfrm>
          <a:prstGeom prst="rect">
            <a:avLst/>
          </a:prstGeom>
          <a:noFill/>
        </p:spPr>
      </p:pic>
      <p:pic>
        <p:nvPicPr>
          <p:cNvPr id="5127" name="Picture 7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81478"/>
            <a:ext cx="2857500" cy="170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oper Black" pitchFamily="18" charset="0"/>
              </a:rPr>
              <a:t>Période 3 </a:t>
            </a:r>
            <a:endParaRPr lang="fr-FR" dirty="0">
              <a:latin typeface="Cooper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La photographie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>
              <a:latin typeface="Curlz MT" pitchFamily="82" charset="0"/>
            </a:endParaRPr>
          </a:p>
          <a:p>
            <a:pPr>
              <a:buNone/>
            </a:pPr>
            <a:r>
              <a:rPr lang="fr-FR" dirty="0" smtClean="0">
                <a:latin typeface="Curlz MT" pitchFamily="82" charset="0"/>
              </a:rPr>
              <a:t>Notre école : vue par les élèves…</a:t>
            </a:r>
            <a:endParaRPr lang="fr-FR" dirty="0">
              <a:latin typeface="Curlz MT" pitchFamily="82" charset="0"/>
            </a:endParaRP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3214710" cy="2200803"/>
          </a:xfrm>
          <a:prstGeom prst="rect">
            <a:avLst/>
          </a:prstGeom>
          <a:noFill/>
        </p:spPr>
      </p:pic>
      <p:pic>
        <p:nvPicPr>
          <p:cNvPr id="4100" name="Picture 4" descr="Résultat de recherche d'images pour &quot;image robert doisneau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14620"/>
            <a:ext cx="3071834" cy="2416187"/>
          </a:xfrm>
          <a:prstGeom prst="rect">
            <a:avLst/>
          </a:prstGeom>
          <a:noFill/>
        </p:spPr>
      </p:pic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290"/>
            <a:ext cx="1993902" cy="1479147"/>
          </a:xfrm>
          <a:prstGeom prst="rect">
            <a:avLst/>
          </a:prstGeom>
          <a:noFill/>
        </p:spPr>
      </p:pic>
      <p:pic>
        <p:nvPicPr>
          <p:cNvPr id="4104" name="Picture 8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572008"/>
            <a:ext cx="1571611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latin typeface="Edwardian Script ITC" pitchFamily="66" charset="0"/>
              </a:rPr>
              <a:t>Période 4</a:t>
            </a:r>
            <a:endParaRPr lang="fr-FR" sz="6600" dirty="0">
              <a:latin typeface="Edwardian Script ITC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9600" dirty="0" smtClean="0">
                <a:latin typeface="Edwardian Script ITC" pitchFamily="66" charset="0"/>
              </a:rPr>
              <a:t>La calligraphie</a:t>
            </a:r>
            <a:endParaRPr lang="fr-FR" sz="9600" dirty="0">
              <a:latin typeface="Edwardian Script ITC" pitchFamily="66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876"/>
            <a:ext cx="3606067" cy="2571768"/>
          </a:xfrm>
          <a:prstGeom prst="rect">
            <a:avLst/>
          </a:prstGeom>
          <a:noFill/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4214842" cy="2859069"/>
          </a:xfrm>
          <a:prstGeom prst="rect">
            <a:avLst/>
          </a:prstGeom>
          <a:noFill/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00174"/>
            <a:ext cx="2500330" cy="190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Forte" pitchFamily="66" charset="0"/>
              </a:rPr>
              <a:t>Période 5</a:t>
            </a:r>
            <a:endParaRPr lang="fr-FR" dirty="0">
              <a:latin typeface="Forte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66FF33"/>
                </a:solidFill>
                <a:latin typeface="Elephant" pitchFamily="18" charset="0"/>
              </a:rPr>
              <a:t>Land Art </a:t>
            </a:r>
            <a:r>
              <a:rPr lang="fr-FR" dirty="0" smtClean="0">
                <a:latin typeface="Elephant" pitchFamily="18" charset="0"/>
              </a:rPr>
              <a:t>: découverte d’artistes, des matériaux…</a:t>
            </a:r>
            <a:endParaRPr lang="fr-FR" dirty="0">
              <a:latin typeface="Elephant" pitchFamily="18" charset="0"/>
            </a:endParaRPr>
          </a:p>
        </p:txBody>
      </p:sp>
      <p:pic>
        <p:nvPicPr>
          <p:cNvPr id="4" name="Image 3" descr="http://www.bluemarguerite.com/Public/BMFR/Land%20art%20coquillages/Land_art_coquillage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2500330" cy="17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14818"/>
            <a:ext cx="3344855" cy="2231777"/>
          </a:xfrm>
          <a:prstGeom prst="rect">
            <a:avLst/>
          </a:prstGeom>
          <a:noFill/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428868"/>
            <a:ext cx="3286148" cy="2848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Arts</a:t>
            </a:r>
            <a:r>
              <a:rPr lang="fr-FR" dirty="0" smtClean="0"/>
              <a:t> + </a:t>
            </a:r>
            <a:r>
              <a:rPr lang="fr-FR" dirty="0" smtClean="0">
                <a:solidFill>
                  <a:srgbClr val="00B0F0"/>
                </a:solidFill>
              </a:rPr>
              <a:t>Surf</a:t>
            </a:r>
            <a:r>
              <a:rPr lang="fr-FR" dirty="0" smtClean="0"/>
              <a:t> + </a:t>
            </a:r>
            <a:r>
              <a:rPr lang="fr-FR" dirty="0" smtClean="0">
                <a:solidFill>
                  <a:srgbClr val="92D050"/>
                </a:solidFill>
              </a:rPr>
              <a:t>Sciences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1026" name="Picture 2" descr="E:\CM1CM2 Plouzané\2016-2017\Rentrée\Surfing Iroise - Ecole de surf et de bodyboard aux Blancs sablons - Le conquet - Dans le Finistère en Bretagne_fichiers\DSC_0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14818"/>
            <a:ext cx="4040299" cy="2271637"/>
          </a:xfrm>
          <a:prstGeom prst="rect">
            <a:avLst/>
          </a:prstGeom>
          <a:noFill/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429132"/>
            <a:ext cx="2684467" cy="1789645"/>
          </a:xfrm>
          <a:prstGeom prst="rect">
            <a:avLst/>
          </a:prstGeom>
          <a:noFill/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285860"/>
            <a:ext cx="3028920" cy="2271690"/>
          </a:xfrm>
          <a:prstGeom prst="rect">
            <a:avLst/>
          </a:prstGeom>
          <a:noFill/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357298"/>
            <a:ext cx="4071966" cy="271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96</Words>
  <Application>Microsoft Office PowerPoint</Application>
  <PresentationFormat>Affichage à l'écran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Les arts Visuels Projet 2016-2017</vt:lpstr>
      <vt:lpstr>Période 1</vt:lpstr>
      <vt:lpstr>Période 2 </vt:lpstr>
      <vt:lpstr>Période 3 </vt:lpstr>
      <vt:lpstr>Période 4</vt:lpstr>
      <vt:lpstr>Période 5</vt:lpstr>
      <vt:lpstr>Arts + Surf + Sciences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arts Visuels</dc:title>
  <dc:creator>Jay Z</dc:creator>
  <cp:lastModifiedBy>Jay Z</cp:lastModifiedBy>
  <cp:revision>18</cp:revision>
  <dcterms:created xsi:type="dcterms:W3CDTF">2016-08-17T15:40:40Z</dcterms:created>
  <dcterms:modified xsi:type="dcterms:W3CDTF">2017-02-21T12:24:53Z</dcterms:modified>
</cp:coreProperties>
</file>